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300" r:id="rId2"/>
    <p:sldId id="302" r:id="rId3"/>
    <p:sldId id="303" r:id="rId4"/>
    <p:sldId id="304" r:id="rId5"/>
    <p:sldId id="305" r:id="rId6"/>
    <p:sldId id="30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52" autoAdjust="0"/>
    <p:restoredTop sz="94660"/>
  </p:normalViewPr>
  <p:slideViewPr>
    <p:cSldViewPr>
      <p:cViewPr varScale="1">
        <p:scale>
          <a:sx n="74" d="100"/>
          <a:sy n="74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49D0F-D327-4DEE-B9BB-3FF49D3CEEBE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24FF6-7DA1-4646-ACD4-B26472C6D0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4041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9C4F7D20-48F4-4C0D-9E8F-3D8424C04D49}" type="datetime1">
              <a:rPr lang="en-US" smtClean="0"/>
              <a:pPr/>
              <a:t>6/15/2010</a:t>
            </a:fld>
            <a:endParaRPr lang="en-US" dirty="0"/>
          </a:p>
        </p:txBody>
      </p:sp>
      <p:sp>
        <p:nvSpPr>
          <p:cNvPr id="4404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4404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lang="en-US" smtClean="0"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4044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>
            <a:off x="2514600" y="4876800"/>
            <a:ext cx="62484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44048" name="Picture 16" descr="nist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5307013"/>
            <a:ext cx="1143000" cy="407987"/>
          </a:xfrm>
          <a:prstGeom prst="rect">
            <a:avLst/>
          </a:prstGeom>
          <a:noFill/>
        </p:spPr>
      </p:pic>
      <p:pic>
        <p:nvPicPr>
          <p:cNvPr id="44049" name="Picture 17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9763"/>
            <a:ext cx="4467225" cy="14684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A8245F-337A-4BB0-A644-5B88F9F06A01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685800" y="1447800"/>
            <a:ext cx="28194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D8E2B3-77F6-4B5A-9C8E-C3438F5B50A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1752600" y="5334000"/>
            <a:ext cx="73914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D60699-EB7E-404C-90EA-689FF4BF62CB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609600"/>
            <a:ext cx="19812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57912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CD8127-92F7-469E-A3F3-BB61483ED702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6705600" y="609600"/>
            <a:ext cx="0" cy="563880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777777"/>
              </a:buClr>
              <a:defRPr/>
            </a:lvl1pPr>
            <a:lvl2pPr>
              <a:buClr>
                <a:srgbClr val="777777"/>
              </a:buClr>
              <a:defRPr/>
            </a:lvl2pPr>
            <a:lvl3pPr>
              <a:buClr>
                <a:srgbClr val="777777"/>
              </a:buClr>
              <a:defRPr/>
            </a:lvl3pPr>
            <a:lvl4pPr>
              <a:buClr>
                <a:srgbClr val="777777"/>
              </a:buClr>
              <a:defRPr/>
            </a:lvl4pPr>
            <a:lvl5pPr>
              <a:buClr>
                <a:srgbClr val="777777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869AA-1DBE-41A9-924E-BDBBA0BAF6D6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EB7647-6E96-40B5-B3BA-F1794DB734C0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Line 16"/>
          <p:cNvSpPr>
            <a:spLocks noChangeShapeType="1"/>
          </p:cNvSpPr>
          <p:nvPr userDrawn="1"/>
        </p:nvSpPr>
        <p:spPr bwMode="auto">
          <a:xfrm>
            <a:off x="838200" y="4419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52600"/>
            <a:ext cx="3770313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1752600"/>
            <a:ext cx="3770312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2B01F5-E6A5-497F-9E46-4AED671F5B0D}" type="datetime1">
              <a:rPr lang="en-US" smtClean="0"/>
              <a:pPr/>
              <a:t>6/15/2010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l" defTabSz="914400" rtl="0" eaLnBrk="1" latinLnBrk="0" hangingPunct="1">
              <a:defRPr lang="en-US" sz="2600" b="1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752600"/>
            <a:ext cx="4568825" cy="4495800"/>
          </a:xfrm>
        </p:spPr>
        <p:txBody>
          <a:bodyPr anchor="ctr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6FDC8-5312-469F-A1AA-8AACC64A9C3B}" type="datetime1">
              <a:rPr lang="en-US" smtClean="0"/>
              <a:pPr/>
              <a:t>6/15/2010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l" defTabSz="914400" rtl="0" eaLnBrk="1" latinLnBrk="0" hangingPunct="1">
              <a:defRPr lang="en-US" sz="2600" b="1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1" name="Picture 4" descr="Question and Answer Sessi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85735"/>
            <a:ext cx="3429000" cy="2829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8401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041775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000"/>
            <a:ext cx="4041775" cy="38401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4C7658-2EEE-4B1E-8884-557385F2D25A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Line 16"/>
          <p:cNvSpPr>
            <a:spLocks noChangeShapeType="1"/>
          </p:cNvSpPr>
          <p:nvPr userDrawn="1"/>
        </p:nvSpPr>
        <p:spPr bwMode="auto">
          <a:xfrm>
            <a:off x="838200" y="14478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8689C7-6D56-447C-A8C5-BF80FA76B343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Hig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7FE714-C58F-403B-9CAC-3DCBCEE658EE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Line 16"/>
          <p:cNvSpPr>
            <a:spLocks noChangeShapeType="1"/>
          </p:cNvSpPr>
          <p:nvPr userDrawn="1"/>
        </p:nvSpPr>
        <p:spPr bwMode="auto">
          <a:xfrm>
            <a:off x="838200" y="12954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475D9B-7C16-4C6A-B95A-CAE49D22F0F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096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752600"/>
            <a:ext cx="76930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30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ED9034C9-C396-43FF-BABD-F589697D7564}" type="datetime1">
              <a:rPr lang="en-US" smtClean="0"/>
              <a:pPr/>
              <a:t>6/15/2010</a:t>
            </a:fld>
            <a:endParaRPr lang="en-US" dirty="0"/>
          </a:p>
        </p:txBody>
      </p:sp>
      <p:sp>
        <p:nvSpPr>
          <p:cNvPr id="430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62600" y="6248400"/>
            <a:ext cx="31257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430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2"/>
                </a:solidFill>
              </a:defRPr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3023" name="Picture 15" descr="nistBlu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01000" y="152400"/>
            <a:ext cx="990600" cy="354013"/>
          </a:xfrm>
          <a:prstGeom prst="rect">
            <a:avLst/>
          </a:prstGeom>
          <a:noFill/>
        </p:spPr>
      </p:pic>
      <p:pic>
        <p:nvPicPr>
          <p:cNvPr id="43026" name="Picture 18" descr="logo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1905000" cy="6254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85" r:id="rId5"/>
    <p:sldLayoutId id="2147483665" r:id="rId6"/>
    <p:sldLayoutId id="2147483666" r:id="rId7"/>
    <p:sldLayoutId id="2147483684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–"/>
        <a:defRPr sz="24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–"/>
        <a:defRPr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src.nist.gov/publications/PubsDrafts.html#800-126-r1" TargetMode="External"/><Relationship Id="rId2" Type="http://schemas.openxmlformats.org/officeDocument/2006/relationships/hyperlink" Target="mailto:800-126comments@nist.go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david.waltermire@nist.gov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SCAP 1.1 Update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SCAP 1.1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XCCDF 1.1.4</a:t>
            </a:r>
          </a:p>
          <a:p>
            <a:r>
              <a:rPr lang="en-US" dirty="0" smtClean="0"/>
              <a:t>OVAL 5.6 (5.3-5.6)</a:t>
            </a:r>
          </a:p>
          <a:p>
            <a:r>
              <a:rPr lang="en-US" dirty="0" smtClean="0"/>
              <a:t>OCIL 2.0 – DRAFT</a:t>
            </a:r>
          </a:p>
          <a:p>
            <a:pPr lvl="1"/>
            <a:r>
              <a:rPr lang="en-US" dirty="0" smtClean="0"/>
              <a:t>Considering changes to:</a:t>
            </a:r>
          </a:p>
          <a:p>
            <a:pPr lvl="2"/>
            <a:r>
              <a:rPr lang="en-US" dirty="0" smtClean="0"/>
              <a:t>Address issues with artifact support</a:t>
            </a:r>
          </a:p>
          <a:p>
            <a:pPr lvl="2"/>
            <a:r>
              <a:rPr lang="en-US" dirty="0" smtClean="0"/>
              <a:t>Allow inclusion of asset identification data</a:t>
            </a:r>
          </a:p>
          <a:p>
            <a:pPr lvl="1"/>
            <a:r>
              <a:rPr lang="en-US" dirty="0" smtClean="0"/>
              <a:t>DRAFT specification to be released for public comment in late June</a:t>
            </a:r>
          </a:p>
          <a:p>
            <a:r>
              <a:rPr lang="en-US" dirty="0" smtClean="0"/>
              <a:t>CCE 5</a:t>
            </a:r>
          </a:p>
          <a:p>
            <a:r>
              <a:rPr lang="en-US" dirty="0" smtClean="0"/>
              <a:t>CVE</a:t>
            </a:r>
          </a:p>
          <a:p>
            <a:r>
              <a:rPr lang="en-US" dirty="0" smtClean="0"/>
              <a:t>CVSS 2.0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69AA-1DBE-41A9-924E-BDBBA0BAF6D6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 800-126 revision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Currently in second public comment period</a:t>
            </a:r>
          </a:p>
          <a:p>
            <a:pPr lvl="1"/>
            <a:r>
              <a:rPr lang="en-US" dirty="0" smtClean="0"/>
              <a:t>Announced 6/2/2010</a:t>
            </a:r>
          </a:p>
          <a:p>
            <a:pPr lvl="1"/>
            <a:r>
              <a:rPr lang="en-US" dirty="0" smtClean="0"/>
              <a:t>Comment period closes 6/28/2010</a:t>
            </a:r>
          </a:p>
          <a:p>
            <a:pPr lvl="1"/>
            <a:r>
              <a:rPr lang="en-US" dirty="0" smtClean="0"/>
              <a:t>Send feedback to </a:t>
            </a:r>
            <a:r>
              <a:rPr lang="en-US" u="sng" dirty="0" smtClean="0">
                <a:hlinkClick r:id="rId2"/>
              </a:rPr>
              <a:t>800-126comments@nist.gov</a:t>
            </a:r>
            <a:endParaRPr lang="en-US" u="sng" dirty="0" smtClean="0"/>
          </a:p>
          <a:p>
            <a:pPr lvl="1"/>
            <a:r>
              <a:rPr lang="en-US" sz="2000" u="sng" dirty="0" smtClean="0">
                <a:hlinkClick r:id="rId3"/>
              </a:rPr>
              <a:t>http://csrc.nist.gov/publications/PubsDrafts.html#800-126-r1</a:t>
            </a:r>
            <a:endParaRPr lang="en-US" sz="2000" dirty="0" smtClean="0"/>
          </a:p>
          <a:p>
            <a:r>
              <a:rPr lang="en-US" dirty="0" smtClean="0"/>
              <a:t>Major changes:</a:t>
            </a:r>
          </a:p>
          <a:p>
            <a:pPr lvl="1"/>
            <a:r>
              <a:rPr lang="en-US" dirty="0" smtClean="0"/>
              <a:t>Defined result requirements for OVAL and OCIL</a:t>
            </a:r>
          </a:p>
          <a:p>
            <a:pPr lvl="1"/>
            <a:r>
              <a:rPr lang="en-US" dirty="0" smtClean="0"/>
              <a:t>Use case specific result data stream requirements</a:t>
            </a:r>
          </a:p>
          <a:p>
            <a:pPr lvl="1"/>
            <a:r>
              <a:rPr lang="en-US" dirty="0" smtClean="0"/>
              <a:t>A variety of clarifications and requirement refinements based on the last round of comments</a:t>
            </a:r>
          </a:p>
          <a:p>
            <a:r>
              <a:rPr lang="en-US" dirty="0" smtClean="0"/>
              <a:t>FINAL document is expected to be released in August / September 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69AA-1DBE-41A9-924E-BDBBA0BAF6D6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SCAP 1.1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XCCDF Interpreter</a:t>
            </a:r>
          </a:p>
          <a:p>
            <a:pPr lvl="1"/>
            <a:r>
              <a:rPr lang="en-US" dirty="0" smtClean="0"/>
              <a:t>Updates for XCCDF 1.1.4 and OCIL 2.0 DRAFT</a:t>
            </a:r>
          </a:p>
          <a:p>
            <a:pPr lvl="1"/>
            <a:r>
              <a:rPr lang="en-US" dirty="0" smtClean="0"/>
              <a:t>Source code and Windows binary has been released</a:t>
            </a:r>
          </a:p>
          <a:p>
            <a:r>
              <a:rPr lang="en-US" dirty="0" smtClean="0"/>
              <a:t>SCAP Content Validation Tool</a:t>
            </a:r>
          </a:p>
          <a:p>
            <a:pPr lvl="1"/>
            <a:r>
              <a:rPr lang="en-US" dirty="0" smtClean="0"/>
              <a:t>Implements 800-126 requirements</a:t>
            </a:r>
          </a:p>
          <a:p>
            <a:pPr lvl="1"/>
            <a:r>
              <a:rPr lang="en-US" dirty="0" smtClean="0"/>
              <a:t>Supports conformance testing of SCAP content based on use cases</a:t>
            </a:r>
          </a:p>
          <a:p>
            <a:r>
              <a:rPr lang="en-US" dirty="0" smtClean="0"/>
              <a:t>OVALDI  and OCILQI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69AA-1DBE-41A9-924E-BDBBA0BAF6D6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SCAP Validation DTR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IR 7511 revision 3</a:t>
            </a:r>
          </a:p>
          <a:p>
            <a:r>
              <a:rPr lang="en-US" dirty="0" smtClean="0"/>
              <a:t>Adding OCIL requirements</a:t>
            </a:r>
          </a:p>
          <a:p>
            <a:r>
              <a:rPr lang="en-US" dirty="0" smtClean="0"/>
              <a:t>OVAL reporting requirements</a:t>
            </a:r>
          </a:p>
          <a:p>
            <a:r>
              <a:rPr lang="en-US" dirty="0" smtClean="0"/>
              <a:t>Expect to release a DRAFT in July 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69AA-1DBE-41A9-924E-BDBBA0BAF6D6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/ Comments?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4800" dirty="0" smtClean="0"/>
              <a:t>David Waltermire</a:t>
            </a:r>
          </a:p>
          <a:p>
            <a:pPr>
              <a:buNone/>
            </a:pPr>
            <a:r>
              <a:rPr lang="en-US" dirty="0" smtClean="0"/>
              <a:t>SCAP Architect</a:t>
            </a:r>
          </a:p>
          <a:p>
            <a:pPr>
              <a:buNone/>
            </a:pPr>
            <a:r>
              <a:rPr lang="en-US" sz="2200" dirty="0" smtClean="0"/>
              <a:t>Computer Security Division</a:t>
            </a:r>
          </a:p>
          <a:p>
            <a:pPr>
              <a:buNone/>
            </a:pPr>
            <a:r>
              <a:rPr lang="en-US" sz="2200" dirty="0" smtClean="0"/>
              <a:t>Information Technology Laboratory</a:t>
            </a:r>
          </a:p>
          <a:p>
            <a:pPr>
              <a:buNone/>
            </a:pPr>
            <a:r>
              <a:rPr lang="en-US" sz="2200" dirty="0" smtClean="0"/>
              <a:t>National Institute of Standards and Technology</a:t>
            </a:r>
          </a:p>
          <a:p>
            <a:pPr>
              <a:buNone/>
            </a:pPr>
            <a:r>
              <a:rPr lang="en-US" sz="3000" dirty="0" smtClean="0">
                <a:hlinkClick r:id="rId2"/>
              </a:rPr>
              <a:t>david.waltermire@nist.gov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(301) 975-3390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869AA-1DBE-41A9-924E-BDBBA0BAF6D6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cap">
  <a:themeElements>
    <a:clrScheme name="scap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sc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ap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cap 1">
    <a:dk1>
      <a:srgbClr val="003366"/>
    </a:dk1>
    <a:lt1>
      <a:srgbClr val="FFFFFF"/>
    </a:lt1>
    <a:dk2>
      <a:srgbClr val="006666"/>
    </a:dk2>
    <a:lt2>
      <a:srgbClr val="666699"/>
    </a:lt2>
    <a:accent1>
      <a:srgbClr val="33CCCC"/>
    </a:accent1>
    <a:accent2>
      <a:srgbClr val="99CC99"/>
    </a:accent2>
    <a:accent3>
      <a:srgbClr val="FFFFFF"/>
    </a:accent3>
    <a:accent4>
      <a:srgbClr val="002A56"/>
    </a:accent4>
    <a:accent5>
      <a:srgbClr val="ADE2E2"/>
    </a:accent5>
    <a:accent6>
      <a:srgbClr val="8AB98A"/>
    </a:accent6>
    <a:hlink>
      <a:srgbClr val="003366"/>
    </a:hlink>
    <a:folHlink>
      <a:srgbClr val="CC99FF"/>
    </a:folHlink>
  </a:clrScheme>
</a:themeOverride>
</file>

<file path=ppt/theme/themeOverride2.xml><?xml version="1.0" encoding="utf-8"?>
<a:themeOverride xmlns:a="http://schemas.openxmlformats.org/drawingml/2006/main">
  <a:clrScheme name="scap 1">
    <a:dk1>
      <a:srgbClr val="003366"/>
    </a:dk1>
    <a:lt1>
      <a:srgbClr val="FFFFFF"/>
    </a:lt1>
    <a:dk2>
      <a:srgbClr val="006666"/>
    </a:dk2>
    <a:lt2>
      <a:srgbClr val="666699"/>
    </a:lt2>
    <a:accent1>
      <a:srgbClr val="33CCCC"/>
    </a:accent1>
    <a:accent2>
      <a:srgbClr val="99CC99"/>
    </a:accent2>
    <a:accent3>
      <a:srgbClr val="FFFFFF"/>
    </a:accent3>
    <a:accent4>
      <a:srgbClr val="002A56"/>
    </a:accent4>
    <a:accent5>
      <a:srgbClr val="ADE2E2"/>
    </a:accent5>
    <a:accent6>
      <a:srgbClr val="8AB98A"/>
    </a:accent6>
    <a:hlink>
      <a:srgbClr val="003366"/>
    </a:hlink>
    <a:folHlink>
      <a:srgbClr val="CC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scap</Template>
  <TotalTime>596</TotalTime>
  <Words>236</Words>
  <Application>Microsoft Office PowerPoint</Application>
  <PresentationFormat>On-screen Show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scap</vt:lpstr>
      <vt:lpstr>SCAP 1.1 Update</vt:lpstr>
      <vt:lpstr>SCAP 1.1 Specifications</vt:lpstr>
      <vt:lpstr>SP 800-126 revision 1</vt:lpstr>
      <vt:lpstr>SCAP 1.1 Tools</vt:lpstr>
      <vt:lpstr>SCAP Validation DTR</vt:lpstr>
      <vt:lpstr>Questions / Comments?</vt:lpstr>
    </vt:vector>
  </TitlesOfParts>
  <Company>NIST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SCAP 1.1 Update</dc:title>
  <dc:creator>David Waltermire</dc:creator>
  <cp:lastModifiedBy>Administrator</cp:lastModifiedBy>
  <cp:revision>4</cp:revision>
  <dcterms:created xsi:type="dcterms:W3CDTF">2010-06-15T02:20:49Z</dcterms:created>
  <dcterms:modified xsi:type="dcterms:W3CDTF">2010-06-15T15:22:37Z</dcterms:modified>
</cp:coreProperties>
</file>